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57" r:id="rId15"/>
    <p:sldId id="261" r:id="rId16"/>
    <p:sldId id="262" r:id="rId17"/>
    <p:sldId id="266" r:id="rId18"/>
    <p:sldId id="263" r:id="rId19"/>
    <p:sldId id="264" r:id="rId20"/>
    <p:sldId id="265" r:id="rId21"/>
    <p:sldId id="258" r:id="rId22"/>
    <p:sldId id="259" r:id="rId23"/>
    <p:sldId id="260" r:id="rId2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0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89DCB-8F70-4EF6-82F4-67A278199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9449D1-0A21-46AD-B042-C07779BDE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A9E7AA-D5D2-4669-9478-8DB68726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F1608D-22CE-407A-ACD9-41A29DFAB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54537E-1E14-4FA5-9A64-CF801FB3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4575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53BF6-FCD4-4543-90E0-5FC55070C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B1F059F-927B-4EED-8708-2822DF36E6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01AE4C-B480-4ECB-A073-59954747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698D68-8E78-4BDE-8C31-36EF51B13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0BCAC9-1ED2-48B1-AFF0-B6D84DF93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161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188AE98-E4CC-42FA-AB3A-4197F66ED8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3B54E19-5684-419E-9208-BA4761C069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7EF7AF-2AA8-4746-A937-245BBFCCB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B2B6E7-7C09-4210-B437-06CCF48B2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CDBF0E-0F6B-4685-BD7D-C09468041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21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53CDD-86F0-4264-8A6C-25D600AE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13714E-D7FF-4F9C-9962-208229C0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69E419D-83C0-4B12-B714-9FC1BD643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F25656-3BE6-481D-9D66-F3C67D51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481F2B-10FD-44A1-9E22-8817F3D7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058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9CFC2-DAAE-4A62-854E-6A5E59D22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FDC587-F708-4ED7-9EA5-B1782BA0A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EB8EB0-08B9-4F18-97D5-9AF88583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AF9DC2-4B62-4A96-B5A9-70FFD3FCE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6D41E7-F355-4F56-9E1E-B272B4DEA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93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09218-4D95-4652-A95F-BEE08A1FA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7B6C21-099D-4A8B-89F5-8A5487103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706B74E-252C-47E5-9051-551E791D5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EFC5C7-C7CE-4B37-8FD4-0DF14B8A6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D4753D9-CAE0-42B3-ACD9-19B1D0DA6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55E218-19AA-40F3-9576-F79C9F15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31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18F1C-4542-4FAE-B721-D605498A7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D0F4E6-3401-4BED-A077-8EF296C5E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1F8B628-6505-4ED9-8645-99C1046B5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999526-5140-4456-96CF-747120C03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1DF3409-4417-42FB-95DD-5643A573A2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491226A-FBA8-41DA-BF25-4604EA31D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035DA8D-4C6B-47A7-8D4C-D23F85037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18A3FC3-F460-4F5B-9B1B-E376A6E2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5366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4E1C6-1DF2-4839-BB94-EB485DC19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C4F35D6-7AD1-405C-8A8E-3A4B8475A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B98037-D4E3-400E-8E5E-B50130451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FA92BE-DCAF-49A5-BA63-3D5CE51C9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592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664C97E-5229-4441-A4F8-468703B5A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1F249F-B693-4B7C-AE77-5A5EDF26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5DF03D-7BA5-4881-855D-A942977A5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21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7D6A1-EDB0-4B3C-846B-3D1BAB270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C1D6C6-9B79-40ED-ABA2-CC5C481F8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6AEEFF-694C-4296-868B-D64B1D42A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55D4C28-A64F-41DC-A225-0EB126873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80F6BA-7126-4FD6-85F5-3D2DD3EA1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FE6AD5B-CA0D-4D74-99A2-11F43FAC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710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7A3DB0-E3F1-4596-86C8-261C916BC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70D52AD-2B5B-46C3-B2E8-73C00FB89B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11AC95-68CB-4933-9F75-D7CDF57A4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F45335-9B60-40D8-8E93-0C14B09C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17D5891-316B-421D-8D8E-5C4F9271C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439648-0226-4A24-95A5-2138ED99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272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C9F3790-0D02-4D64-BA01-FDBAA2A9A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61C446-7825-4A59-8821-053CFE6B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0FDAFA-6A80-4BF2-A738-4A06DB0E34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AFF98-3E94-4F5F-9E92-2735E20940B3}" type="datetimeFigureOut">
              <a:rPr lang="pt-BR" smtClean="0"/>
              <a:t>10/10/2021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F3580D-36EA-441D-91F5-816D38D3F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D70BF4-CE45-4201-B49A-AD8373758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16CC7-2BA3-49FC-A20A-ABA4E4931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878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gustavokatz/Programacao-do-arduino-MPU-6050.gi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91ADFFE-11A6-4F7A-9FDD-06672E994C7F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MPU6050 – </a:t>
            </a:r>
            <a:r>
              <a:rPr lang="en-US" sz="4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Aceleração</a:t>
            </a: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e </a:t>
            </a:r>
            <a:r>
              <a:rPr lang="en-US" sz="4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Velocidade</a:t>
            </a:r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angular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ACELEROMETRO MPU6050 - RS Robótica">
            <a:extLst>
              <a:ext uri="{FF2B5EF4-FFF2-40B4-BE49-F238E27FC236}">
                <a16:creationId xmlns:a16="http://schemas.microsoft.com/office/drawing/2014/main" id="{1D8B4652-F19D-407F-A53F-F0E9F7D04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1735" y="973619"/>
            <a:ext cx="5934456" cy="491076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067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E6D3608-5603-4618-817C-BEE26EF3418C}"/>
              </a:ext>
            </a:extLst>
          </p:cNvPr>
          <p:cNvSpPr txBox="1"/>
          <p:nvPr/>
        </p:nvSpPr>
        <p:spPr>
          <a:xfrm>
            <a:off x="838201" y="345810"/>
            <a:ext cx="5120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Identificar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contexto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Baja</a:t>
            </a:r>
          </a:p>
        </p:txBody>
      </p:sp>
    </p:spTree>
    <p:extLst>
      <p:ext uri="{BB962C8B-B14F-4D97-AF65-F5344CB8AC3E}">
        <p14:creationId xmlns:p14="http://schemas.microsoft.com/office/powerpoint/2010/main" val="1818380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D84B0F1-6F4B-47B3-BD2D-9BC93AD89184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Apresentar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as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limitações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montagem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12874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0B40B5-8E54-4444-A0A4-0009AE946300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latin typeface="+mj-lt"/>
                <a:ea typeface="+mj-ea"/>
                <a:cs typeface="+mj-cs"/>
              </a:rPr>
              <a:t>Operação</a:t>
            </a:r>
            <a:r>
              <a:rPr lang="en-US" sz="4600" dirty="0">
                <a:latin typeface="+mj-lt"/>
                <a:ea typeface="+mj-ea"/>
                <a:cs typeface="+mj-cs"/>
              </a:rPr>
              <a:t> do sensor, </a:t>
            </a:r>
            <a:r>
              <a:rPr lang="en-US" sz="4600">
                <a:latin typeface="+mj-lt"/>
                <a:ea typeface="+mj-ea"/>
                <a:cs typeface="+mj-cs"/>
              </a:rPr>
              <a:t>montagem</a:t>
            </a:r>
            <a:endParaRPr lang="en-US" sz="4600" dirty="0">
              <a:latin typeface="+mj-lt"/>
              <a:ea typeface="+mj-ea"/>
              <a:cs typeface="+mj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C6B4C44-53C4-446C-992F-8F5DE30AF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26" r="14513" b="2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007149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046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1B13327-8DEE-4576-8079-B5A8ECEC4574}"/>
              </a:ext>
            </a:extLst>
          </p:cNvPr>
          <p:cNvSpPr txBox="1"/>
          <p:nvPr/>
        </p:nvSpPr>
        <p:spPr>
          <a:xfrm>
            <a:off x="2998573" y="433172"/>
            <a:ext cx="6194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identificar sua importância no contexto do Baja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6314CCE-1A78-4078-A0B5-1AAF32435ACC}"/>
              </a:ext>
            </a:extLst>
          </p:cNvPr>
          <p:cNvSpPr txBox="1"/>
          <p:nvPr/>
        </p:nvSpPr>
        <p:spPr>
          <a:xfrm>
            <a:off x="436605" y="1276865"/>
            <a:ext cx="115988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- Aceleração nos 3 eixos e o giro (giroscópio) Usado em outras áreas para o equilíbrio</a:t>
            </a:r>
          </a:p>
          <a:p>
            <a:pPr marL="285750" indent="-285750">
              <a:buFontTx/>
              <a:buChar char="-"/>
            </a:pPr>
            <a:r>
              <a:rPr lang="pt-BR" dirty="0" err="1"/>
              <a:t>Mosta</a:t>
            </a:r>
            <a:r>
              <a:rPr lang="pt-BR" dirty="0"/>
              <a:t> uma função no Arduino, </a:t>
            </a:r>
            <a:r>
              <a:rPr lang="pt-BR" dirty="0" err="1"/>
              <a:t>Ploter</a:t>
            </a:r>
            <a:r>
              <a:rPr lang="pt-BR" dirty="0"/>
              <a:t> serial, Mostrar um gráfico pelo serial do Arduino, não exige programação</a:t>
            </a:r>
          </a:p>
          <a:p>
            <a:pPr marL="285750" indent="-285750">
              <a:buFontTx/>
              <a:buChar char="-"/>
            </a:pPr>
            <a:r>
              <a:rPr lang="pt-BR" dirty="0"/>
              <a:t>I²C (barramento serial) e possui SPI</a:t>
            </a:r>
          </a:p>
          <a:p>
            <a:pPr marL="285750" indent="-285750">
              <a:buFontTx/>
              <a:buChar char="-"/>
            </a:pPr>
            <a:r>
              <a:rPr lang="pt-BR" dirty="0"/>
              <a:t>Selecionar o fundo de escala e dividir pelo valor correspondente, obtendo o valor em %/s</a:t>
            </a:r>
          </a:p>
          <a:p>
            <a:pPr marL="285750" indent="-285750">
              <a:buFontTx/>
              <a:buChar char="-"/>
            </a:pP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1C35D93-DE6F-4F3E-AE17-E4480C11D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85" y="3098121"/>
            <a:ext cx="5896758" cy="231391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D5B0C56-5CD6-4BAB-A61C-A11EDAA5D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43" y="3219160"/>
            <a:ext cx="5588303" cy="219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8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0313FC5-B41D-4D1D-81DC-63F240EBFE5F}"/>
              </a:ext>
            </a:extLst>
          </p:cNvPr>
          <p:cNvSpPr txBox="1"/>
          <p:nvPr/>
        </p:nvSpPr>
        <p:spPr>
          <a:xfrm>
            <a:off x="972064" y="378941"/>
            <a:ext cx="512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mesma coisa ocorre com a aceleração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4BB2B9C-0A00-4751-A154-FCC0EAC86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63" y="875944"/>
            <a:ext cx="6525536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12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496541E-0254-469E-95E7-9DEF1D9CC380}"/>
              </a:ext>
            </a:extLst>
          </p:cNvPr>
          <p:cNvSpPr txBox="1"/>
          <p:nvPr/>
        </p:nvSpPr>
        <p:spPr>
          <a:xfrm>
            <a:off x="543697" y="477795"/>
            <a:ext cx="481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Forma de instalação para que tenha os sentidos na direção correta, indicado pela marca de solda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3F830E4-4AA4-469F-8B49-A00447BDD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6" y="1866682"/>
            <a:ext cx="5186539" cy="24762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E5F528E-119C-4500-B260-A7F7EBEFBF91}"/>
              </a:ext>
            </a:extLst>
          </p:cNvPr>
          <p:cNvSpPr txBox="1"/>
          <p:nvPr/>
        </p:nvSpPr>
        <p:spPr>
          <a:xfrm>
            <a:off x="6498077" y="477795"/>
            <a:ext cx="481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Conexão no Arduino: Alimentação no 5V e no GND, e conexão direta no SCL e no SDA</a:t>
            </a:r>
          </a:p>
        </p:txBody>
      </p:sp>
    </p:spTree>
    <p:extLst>
      <p:ext uri="{BB962C8B-B14F-4D97-AF65-F5344CB8AC3E}">
        <p14:creationId xmlns:p14="http://schemas.microsoft.com/office/powerpoint/2010/main" val="4087310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80519" y="963827"/>
            <a:ext cx="90121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Como é feita a configuração dos fundos de escala:</a:t>
            </a:r>
          </a:p>
          <a:p>
            <a:r>
              <a:rPr lang="pt-BR" dirty="0"/>
              <a:t>Documento: Register Map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descriptions</a:t>
            </a:r>
            <a:endParaRPr lang="pt-BR" dirty="0"/>
          </a:p>
          <a:p>
            <a:r>
              <a:rPr lang="pt-BR" dirty="0"/>
              <a:t>Registros: Posições de memórias</a:t>
            </a:r>
          </a:p>
          <a:p>
            <a:r>
              <a:rPr lang="pt-BR" dirty="0"/>
              <a:t>AS configurações de fundo de escala são gravadas do 1B e 1C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1CFFA64-D1BB-4391-B708-E7047270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318" y="2403515"/>
            <a:ext cx="9907363" cy="320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426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7891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Arduino recebe os dados a partir do 3B </a:t>
            </a:r>
          </a:p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E52C978-54C1-45B0-9BF2-E2DE9E319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40" y="1342734"/>
            <a:ext cx="9993120" cy="417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048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104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522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0BA16B4-A948-4BA9-AFCF-E9B98E71AC5D}"/>
              </a:ext>
            </a:extLst>
          </p:cNvPr>
          <p:cNvSpPr txBox="1"/>
          <p:nvPr/>
        </p:nvSpPr>
        <p:spPr>
          <a:xfrm>
            <a:off x="838201" y="345810"/>
            <a:ext cx="51205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Identificar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importância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</a:t>
            </a:r>
            <a:r>
              <a:rPr lang="en-US" sz="3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contexto</a:t>
            </a: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Baja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FAEE667-1E6F-4541-B634-2B177C67B5E8}"/>
              </a:ext>
            </a:extLst>
          </p:cNvPr>
          <p:cNvSpPr txBox="1"/>
          <p:nvPr/>
        </p:nvSpPr>
        <p:spPr>
          <a:xfrm>
            <a:off x="838201" y="1825625"/>
            <a:ext cx="509219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Medição</a:t>
            </a:r>
            <a:r>
              <a:rPr lang="en-US" dirty="0"/>
              <a:t> de </a:t>
            </a:r>
            <a:r>
              <a:rPr lang="en-US" dirty="0" err="1"/>
              <a:t>aceleração</a:t>
            </a:r>
            <a:r>
              <a:rPr lang="en-US" dirty="0"/>
              <a:t> e </a:t>
            </a:r>
            <a:r>
              <a:rPr lang="en-US" dirty="0" err="1"/>
              <a:t>velocidade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</a:t>
            </a:r>
            <a:r>
              <a:rPr lang="en-US" dirty="0" err="1"/>
              <a:t>precisa</a:t>
            </a:r>
            <a:r>
              <a:rPr lang="en-US" dirty="0"/>
              <a:t> do </a:t>
            </a:r>
            <a:r>
              <a:rPr lang="en-US" dirty="0" err="1"/>
              <a:t>quanto</a:t>
            </a:r>
            <a:r>
              <a:rPr lang="en-US" dirty="0"/>
              <a:t>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mudança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no </a:t>
            </a:r>
            <a:r>
              <a:rPr lang="en-US" dirty="0" err="1"/>
              <a:t>carro</a:t>
            </a:r>
            <a:r>
              <a:rPr lang="en-US" dirty="0"/>
              <a:t> o </a:t>
            </a:r>
            <a:r>
              <a:rPr lang="en-US" dirty="0" err="1"/>
              <a:t>afeta</a:t>
            </a:r>
            <a:r>
              <a:rPr lang="en-US" dirty="0"/>
              <a:t>, </a:t>
            </a:r>
            <a:r>
              <a:rPr lang="en-US" dirty="0" err="1"/>
              <a:t>isso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que o </a:t>
            </a:r>
            <a:r>
              <a:rPr lang="en-US" dirty="0" err="1"/>
              <a:t>carro</a:t>
            </a:r>
            <a:r>
              <a:rPr lang="en-US" dirty="0"/>
              <a:t> </a:t>
            </a:r>
            <a:r>
              <a:rPr lang="en-US" dirty="0" err="1"/>
              <a:t>possa</a:t>
            </a:r>
            <a:r>
              <a:rPr lang="en-US" dirty="0"/>
              <a:t> ser </a:t>
            </a:r>
            <a:r>
              <a:rPr lang="en-US" dirty="0" err="1"/>
              <a:t>adaptado</a:t>
            </a:r>
            <a:r>
              <a:rPr lang="en-US" dirty="0"/>
              <a:t> para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necessidades</a:t>
            </a:r>
            <a:r>
              <a:rPr lang="en-US" dirty="0"/>
              <a:t> que as </a:t>
            </a:r>
            <a:r>
              <a:rPr lang="en-US" dirty="0" err="1"/>
              <a:t>pistas</a:t>
            </a:r>
            <a:r>
              <a:rPr lang="en-US" dirty="0"/>
              <a:t> </a:t>
            </a:r>
            <a:r>
              <a:rPr lang="en-US" dirty="0" err="1"/>
              <a:t>exigem</a:t>
            </a:r>
            <a:r>
              <a:rPr lang="en-US" dirty="0"/>
              <a:t>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Permite</a:t>
            </a:r>
            <a:r>
              <a:rPr lang="en-US" dirty="0"/>
              <a:t> a </a:t>
            </a:r>
            <a:r>
              <a:rPr lang="en-US" dirty="0" err="1"/>
              <a:t>checagem</a:t>
            </a:r>
            <a:r>
              <a:rPr lang="en-US" dirty="0"/>
              <a:t> do </a:t>
            </a:r>
            <a:r>
              <a:rPr lang="en-US" dirty="0" err="1"/>
              <a:t>balanceamento</a:t>
            </a:r>
            <a:r>
              <a:rPr lang="en-US" dirty="0"/>
              <a:t> do </a:t>
            </a:r>
            <a:r>
              <a:rPr lang="en-US" dirty="0" err="1"/>
              <a:t>carro</a:t>
            </a:r>
            <a:r>
              <a:rPr lang="en-US" dirty="0"/>
              <a:t>,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ele</a:t>
            </a:r>
            <a:r>
              <a:rPr lang="en-US" dirty="0"/>
              <a:t> </a:t>
            </a:r>
            <a:r>
              <a:rPr lang="en-US" dirty="0" err="1"/>
              <a:t>fornce</a:t>
            </a:r>
            <a:r>
              <a:rPr lang="en-US" dirty="0"/>
              <a:t> as </a:t>
            </a:r>
            <a:r>
              <a:rPr lang="en-US" dirty="0" err="1"/>
              <a:t>posições</a:t>
            </a:r>
            <a:r>
              <a:rPr lang="en-US" dirty="0"/>
              <a:t>, dessa forma é </a:t>
            </a:r>
            <a:r>
              <a:rPr lang="en-US" dirty="0" err="1"/>
              <a:t>possível</a:t>
            </a:r>
            <a:r>
              <a:rPr lang="en-US" dirty="0"/>
              <a:t> observer se </a:t>
            </a:r>
            <a:r>
              <a:rPr lang="en-US" dirty="0" err="1"/>
              <a:t>há</a:t>
            </a:r>
            <a:r>
              <a:rPr lang="en-US" dirty="0"/>
              <a:t> </a:t>
            </a:r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inclinação</a:t>
            </a:r>
            <a:r>
              <a:rPr lang="en-US" dirty="0"/>
              <a:t> no </a:t>
            </a:r>
            <a:r>
              <a:rPr lang="en-US" dirty="0" err="1"/>
              <a:t>carro</a:t>
            </a:r>
            <a:r>
              <a:rPr lang="en-US" dirty="0"/>
              <a:t>.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334A0C0-7078-4941-ACE1-99ADFCEB81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98" r="14658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39" name="Arc 138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 descr="Equipe EESC USP Baja SAE">
            <a:extLst>
              <a:ext uri="{FF2B5EF4-FFF2-40B4-BE49-F238E27FC236}">
                <a16:creationId xmlns:a16="http://schemas.microsoft.com/office/drawing/2014/main" id="{E445DB91-8CD1-49E2-AFF2-BC855666B4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1" r="5853" b="4"/>
          <a:stretch/>
        </p:blipFill>
        <p:spPr bwMode="auto"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38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BC43797-8721-4163-8CD8-05FDF974055E}"/>
              </a:ext>
            </a:extLst>
          </p:cNvPr>
          <p:cNvSpPr txBox="1"/>
          <p:nvPr/>
        </p:nvSpPr>
        <p:spPr>
          <a:xfrm>
            <a:off x="1672281" y="930876"/>
            <a:ext cx="104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7322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BCEA261-8A1C-4EE9-B5C2-93B37ACDC3A5}"/>
              </a:ext>
            </a:extLst>
          </p:cNvPr>
          <p:cNvSpPr txBox="1"/>
          <p:nvPr/>
        </p:nvSpPr>
        <p:spPr>
          <a:xfrm>
            <a:off x="2681416" y="164757"/>
            <a:ext cx="682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apresentar as limitações de montagem</a:t>
            </a:r>
          </a:p>
        </p:txBody>
      </p:sp>
    </p:spTree>
    <p:extLst>
      <p:ext uri="{BB962C8B-B14F-4D97-AF65-F5344CB8AC3E}">
        <p14:creationId xmlns:p14="http://schemas.microsoft.com/office/powerpoint/2010/main" val="1770550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15B7F26-8DB1-41E1-9848-FEFCACC552FB}"/>
              </a:ext>
            </a:extLst>
          </p:cNvPr>
          <p:cNvSpPr txBox="1"/>
          <p:nvPr/>
        </p:nvSpPr>
        <p:spPr>
          <a:xfrm>
            <a:off x="4712043" y="832022"/>
            <a:ext cx="3328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operação do sensor</a:t>
            </a:r>
          </a:p>
        </p:txBody>
      </p:sp>
    </p:spTree>
    <p:extLst>
      <p:ext uri="{BB962C8B-B14F-4D97-AF65-F5344CB8AC3E}">
        <p14:creationId xmlns:p14="http://schemas.microsoft.com/office/powerpoint/2010/main" val="2201023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2F6DF49-057A-4A33-8CE8-387C057C2D3A}"/>
              </a:ext>
            </a:extLst>
          </p:cNvPr>
          <p:cNvSpPr txBox="1"/>
          <p:nvPr/>
        </p:nvSpPr>
        <p:spPr>
          <a:xfrm>
            <a:off x="3015049" y="724930"/>
            <a:ext cx="4596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poderiam ser usados durante a competição do enduro?</a:t>
            </a:r>
          </a:p>
        </p:txBody>
      </p:sp>
    </p:spTree>
    <p:extLst>
      <p:ext uri="{BB962C8B-B14F-4D97-AF65-F5344CB8AC3E}">
        <p14:creationId xmlns:p14="http://schemas.microsoft.com/office/powerpoint/2010/main" val="3790490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97FB09E3-37FD-4D9E-9C1E-F75099BFF82F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Apresentar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as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limitações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montagem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E6DEFC-AA54-404D-8D24-C7E7685799B2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dispositivo</a:t>
            </a:r>
            <a:r>
              <a:rPr lang="en-US" sz="2000" dirty="0"/>
              <a:t> </a:t>
            </a:r>
            <a:r>
              <a:rPr lang="en-US" sz="2000" dirty="0" err="1"/>
              <a:t>deve</a:t>
            </a:r>
            <a:r>
              <a:rPr lang="en-US" sz="2000" dirty="0"/>
              <a:t> ser </a:t>
            </a:r>
            <a:r>
              <a:rPr lang="en-US" sz="2000" dirty="0" err="1"/>
              <a:t>fixado</a:t>
            </a:r>
            <a:r>
              <a:rPr lang="en-US" sz="2000" dirty="0"/>
              <a:t> junto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eixo</a:t>
            </a:r>
            <a:r>
              <a:rPr lang="en-US" sz="2000" dirty="0"/>
              <a:t> de </a:t>
            </a:r>
            <a:r>
              <a:rPr lang="en-US" sz="2000" dirty="0" err="1"/>
              <a:t>alguma</a:t>
            </a:r>
            <a:r>
              <a:rPr lang="en-US" sz="2000" dirty="0"/>
              <a:t> </a:t>
            </a:r>
            <a:r>
              <a:rPr lang="en-US" sz="2000" dirty="0" err="1"/>
              <a:t>roda</a:t>
            </a:r>
            <a:r>
              <a:rPr lang="en-US" sz="2000" dirty="0"/>
              <a:t> do </a:t>
            </a:r>
            <a:r>
              <a:rPr lang="en-US" sz="2000" dirty="0" err="1"/>
              <a:t>carro</a:t>
            </a:r>
            <a:r>
              <a:rPr lang="en-US" sz="2000" dirty="0"/>
              <a:t>, o que por </a:t>
            </a:r>
            <a:r>
              <a:rPr lang="en-US" sz="2000" dirty="0" err="1"/>
              <a:t>sua</a:t>
            </a:r>
            <a:r>
              <a:rPr lang="en-US" sz="2000" dirty="0"/>
              <a:t> </a:t>
            </a:r>
            <a:r>
              <a:rPr lang="en-US" sz="2000" dirty="0" err="1"/>
              <a:t>vez</a:t>
            </a:r>
            <a:r>
              <a:rPr lang="en-US" sz="2000" dirty="0"/>
              <a:t> causa </a:t>
            </a:r>
            <a:r>
              <a:rPr lang="en-US" sz="2000" dirty="0" err="1"/>
              <a:t>complicações</a:t>
            </a:r>
            <a:r>
              <a:rPr lang="en-US" sz="2000" dirty="0"/>
              <a:t>, pois </a:t>
            </a:r>
            <a:r>
              <a:rPr lang="en-US" sz="2000" dirty="0" err="1"/>
              <a:t>além</a:t>
            </a:r>
            <a:r>
              <a:rPr lang="en-US" sz="2000" dirty="0"/>
              <a:t> de </a:t>
            </a:r>
            <a:r>
              <a:rPr lang="en-US" sz="2000" dirty="0" err="1"/>
              <a:t>exigir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boa </a:t>
            </a:r>
            <a:r>
              <a:rPr lang="en-US" sz="2000" dirty="0" err="1"/>
              <a:t>fixação</a:t>
            </a:r>
            <a:r>
              <a:rPr lang="en-US" sz="2000" dirty="0"/>
              <a:t>, </a:t>
            </a:r>
            <a:r>
              <a:rPr lang="en-US" sz="2000" dirty="0" err="1"/>
              <a:t>também</a:t>
            </a:r>
            <a:r>
              <a:rPr lang="en-US" sz="2000" dirty="0"/>
              <a:t> </a:t>
            </a:r>
            <a:r>
              <a:rPr lang="en-US" sz="2000" dirty="0" err="1"/>
              <a:t>dificulta</a:t>
            </a:r>
            <a:r>
              <a:rPr lang="en-US" sz="2000" dirty="0"/>
              <a:t> a </a:t>
            </a:r>
            <a:r>
              <a:rPr lang="en-US" sz="2000" dirty="0" err="1"/>
              <a:t>sua</a:t>
            </a:r>
            <a:r>
              <a:rPr lang="en-US" sz="2000" dirty="0"/>
              <a:t> </a:t>
            </a:r>
            <a:r>
              <a:rPr lang="en-US" sz="2000" dirty="0" err="1"/>
              <a:t>proteção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meio</a:t>
            </a:r>
            <a:r>
              <a:rPr lang="en-US" sz="2000" dirty="0"/>
              <a:t> </a:t>
            </a:r>
            <a:r>
              <a:rPr lang="en-US" sz="2000" dirty="0" err="1"/>
              <a:t>esterno</a:t>
            </a:r>
            <a:r>
              <a:rPr lang="en-US" sz="2000" dirty="0"/>
              <a:t> por </a:t>
            </a:r>
            <a:r>
              <a:rPr lang="en-US" sz="2000" dirty="0" err="1"/>
              <a:t>conta</a:t>
            </a:r>
            <a:r>
              <a:rPr lang="en-US" sz="2000" dirty="0"/>
              <a:t> do </a:t>
            </a:r>
            <a:r>
              <a:rPr lang="en-US" sz="2000" dirty="0" err="1"/>
              <a:t>eixo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movimento</a:t>
            </a:r>
            <a:r>
              <a:rPr lang="en-US" sz="2000" dirty="0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dirty="0"/>
              <a:t>Conexão no Arduino: Alimentação no 5V e no GND, e conexão direta no SCL e no SDA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D98CFD2-6B27-4C0E-AB55-EE3EC1FC4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990262"/>
            <a:ext cx="6019331" cy="287423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9798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558609D-9186-43E3-933D-9552DD041684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Operação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sensor,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velocidade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F37EDB-60AC-4B32-A5B2-B204A4991C32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Deve</a:t>
            </a:r>
            <a:r>
              <a:rPr lang="en-US" sz="2000" dirty="0"/>
              <a:t>-se </a:t>
            </a:r>
            <a:r>
              <a:rPr lang="en-US" sz="2000" dirty="0" err="1"/>
              <a:t>selecionar</a:t>
            </a:r>
            <a:r>
              <a:rPr lang="en-US" sz="2000" dirty="0"/>
              <a:t> o </a:t>
            </a:r>
            <a:r>
              <a:rPr lang="en-US" sz="2000" dirty="0" err="1"/>
              <a:t>fundo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, </a:t>
            </a:r>
            <a:r>
              <a:rPr lang="en-US" sz="2000" dirty="0" err="1"/>
              <a:t>efetuar</a:t>
            </a:r>
            <a:r>
              <a:rPr lang="en-US" sz="2000" dirty="0"/>
              <a:t> a </a:t>
            </a:r>
            <a:r>
              <a:rPr lang="en-US" sz="2000" dirty="0" err="1"/>
              <a:t>divisão</a:t>
            </a:r>
            <a:r>
              <a:rPr lang="en-US" sz="2000" dirty="0"/>
              <a:t> e 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estará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unidade</a:t>
            </a:r>
            <a:r>
              <a:rPr lang="en-US" sz="2000" dirty="0"/>
              <a:t> %/s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visualizado</a:t>
            </a:r>
            <a:r>
              <a:rPr lang="en-US" sz="2000" dirty="0"/>
              <a:t> </a:t>
            </a:r>
            <a:r>
              <a:rPr lang="en-US" sz="2000" dirty="0" err="1"/>
              <a:t>diretamente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serial plotter do </a:t>
            </a:r>
            <a:r>
              <a:rPr lang="en-US" sz="2000" dirty="0" err="1"/>
              <a:t>arduino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11566B4-CDD0-4E97-858A-F4EC5DF00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246083"/>
            <a:ext cx="6019331" cy="236258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71038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3F031F7-B751-4ECE-89A9-1EB55AB2B2CF}"/>
              </a:ext>
            </a:extLst>
          </p:cNvPr>
          <p:cNvSpPr txBox="1"/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Operação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do sensor,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aceleração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B38CD9B-4EA3-413A-9C2D-F062457C0F8F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Deve</a:t>
            </a:r>
            <a:r>
              <a:rPr lang="en-US" sz="2000" dirty="0"/>
              <a:t>-se </a:t>
            </a:r>
            <a:r>
              <a:rPr lang="en-US" sz="2000" dirty="0" err="1"/>
              <a:t>selecionar</a:t>
            </a:r>
            <a:r>
              <a:rPr lang="en-US" sz="2000" dirty="0"/>
              <a:t> o </a:t>
            </a:r>
            <a:r>
              <a:rPr lang="en-US" sz="2000" dirty="0" err="1"/>
              <a:t>fundo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, </a:t>
            </a:r>
            <a:r>
              <a:rPr lang="en-US" sz="2000" dirty="0" err="1"/>
              <a:t>efetuar</a:t>
            </a:r>
            <a:r>
              <a:rPr lang="en-US" sz="2000" dirty="0"/>
              <a:t> a </a:t>
            </a:r>
            <a:r>
              <a:rPr lang="en-US" sz="2000" dirty="0" err="1"/>
              <a:t>divisão</a:t>
            </a:r>
            <a:r>
              <a:rPr lang="en-US" sz="2000" dirty="0"/>
              <a:t> e 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estará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unidade</a:t>
            </a:r>
            <a:r>
              <a:rPr lang="en-US" sz="2000" dirty="0"/>
              <a:t> g (</a:t>
            </a:r>
            <a:r>
              <a:rPr lang="en-US" sz="2000" dirty="0" err="1"/>
              <a:t>unidade</a:t>
            </a:r>
            <a:r>
              <a:rPr lang="en-US" sz="2000" dirty="0"/>
              <a:t> de </a:t>
            </a:r>
            <a:r>
              <a:rPr lang="en-US" sz="2000" dirty="0" err="1"/>
              <a:t>aceleração</a:t>
            </a:r>
            <a:r>
              <a:rPr lang="en-US" sz="2000" dirty="0"/>
              <a:t> </a:t>
            </a:r>
            <a:r>
              <a:rPr lang="en-US" sz="2000" dirty="0" err="1"/>
              <a:t>gravitacional</a:t>
            </a:r>
            <a:r>
              <a:rPr lang="en-US" sz="2000" dirty="0"/>
              <a:t>)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resultado</a:t>
            </a:r>
            <a:r>
              <a:rPr lang="en-US" sz="2000" dirty="0"/>
              <a:t> </a:t>
            </a:r>
            <a:r>
              <a:rPr lang="en-US" sz="2000" dirty="0" err="1"/>
              <a:t>pode</a:t>
            </a:r>
            <a:r>
              <a:rPr lang="en-US" sz="2000" dirty="0"/>
              <a:t> ser </a:t>
            </a:r>
            <a:r>
              <a:rPr lang="en-US" sz="2000" dirty="0" err="1"/>
              <a:t>visualizado</a:t>
            </a:r>
            <a:r>
              <a:rPr lang="en-US" sz="2000" dirty="0"/>
              <a:t> </a:t>
            </a:r>
            <a:r>
              <a:rPr lang="en-US" sz="2000" dirty="0" err="1"/>
              <a:t>diretamente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serial plotter do </a:t>
            </a:r>
            <a:r>
              <a:rPr lang="en-US" sz="2000" dirty="0" err="1"/>
              <a:t>arduino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729E4C4-AA81-47AD-A324-6075B349B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253608"/>
            <a:ext cx="6019331" cy="234753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82154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7EB7FA7-263A-4FBC-90B9-C50E5A1A402C}"/>
              </a:ext>
            </a:extLst>
          </p:cNvPr>
          <p:cNvSpPr txBox="1"/>
          <p:nvPr/>
        </p:nvSpPr>
        <p:spPr>
          <a:xfrm>
            <a:off x="648928" y="338328"/>
            <a:ext cx="3685032" cy="160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latin typeface="+mj-lt"/>
                <a:ea typeface="+mj-ea"/>
                <a:cs typeface="+mj-cs"/>
              </a:rPr>
              <a:t>Operação</a:t>
            </a:r>
            <a:r>
              <a:rPr lang="en-US" sz="3600" dirty="0">
                <a:latin typeface="+mj-lt"/>
                <a:ea typeface="+mj-ea"/>
                <a:cs typeface="+mj-cs"/>
              </a:rPr>
              <a:t> do sensor, </a:t>
            </a:r>
            <a:r>
              <a:rPr lang="en-US" sz="3600" dirty="0" err="1">
                <a:latin typeface="+mj-lt"/>
                <a:ea typeface="+mj-ea"/>
                <a:cs typeface="+mj-cs"/>
              </a:rPr>
              <a:t>leitura</a:t>
            </a: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0566C60-3B0B-48AA-ADFC-09D4415D2D68}"/>
              </a:ext>
            </a:extLst>
          </p:cNvPr>
          <p:cNvSpPr txBox="1"/>
          <p:nvPr/>
        </p:nvSpPr>
        <p:spPr>
          <a:xfrm>
            <a:off x="4864100" y="338328"/>
            <a:ext cx="6675627" cy="160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Dentro do Register Map and descriptions, </a:t>
            </a:r>
            <a:r>
              <a:rPr lang="en-US" sz="2000" dirty="0" err="1"/>
              <a:t>pode</a:t>
            </a:r>
            <a:r>
              <a:rPr lang="en-US" sz="2000" dirty="0"/>
              <a:t>-se </a:t>
            </a:r>
            <a:r>
              <a:rPr lang="en-US" sz="2000" dirty="0" err="1"/>
              <a:t>observar</a:t>
            </a:r>
            <a:r>
              <a:rPr lang="en-US" sz="2000" dirty="0"/>
              <a:t> que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fundos</a:t>
            </a:r>
            <a:r>
              <a:rPr lang="en-US" sz="2000" dirty="0"/>
              <a:t> de </a:t>
            </a:r>
            <a:r>
              <a:rPr lang="en-US" sz="2000" dirty="0" err="1"/>
              <a:t>escala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gravados</a:t>
            </a:r>
            <a:r>
              <a:rPr lang="en-US" sz="2000" dirty="0"/>
              <a:t> no </a:t>
            </a:r>
            <a:r>
              <a:rPr lang="en-US" sz="2000" dirty="0" err="1"/>
              <a:t>registro</a:t>
            </a:r>
            <a:r>
              <a:rPr lang="en-US" sz="2000" dirty="0"/>
              <a:t> 1B e 1C e </a:t>
            </a:r>
            <a:r>
              <a:rPr lang="en-US" sz="2000" dirty="0" err="1"/>
              <a:t>os</a:t>
            </a:r>
            <a:r>
              <a:rPr lang="en-US" sz="2000" dirty="0"/>
              <a:t> dados do Arduino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recebidos</a:t>
            </a:r>
            <a:r>
              <a:rPr lang="en-US" sz="2000" dirty="0"/>
              <a:t> </a:t>
            </a:r>
            <a:r>
              <a:rPr lang="en-US" sz="2000" dirty="0" err="1"/>
              <a:t>após</a:t>
            </a:r>
            <a:r>
              <a:rPr lang="en-US" sz="2000" dirty="0"/>
              <a:t> o 3B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 descr="Tabela&#10;&#10;Descrição gerada automaticamente">
            <a:extLst>
              <a:ext uri="{FF2B5EF4-FFF2-40B4-BE49-F238E27FC236}">
                <a16:creationId xmlns:a16="http://schemas.microsoft.com/office/drawing/2014/main" id="{9489C5CC-EC15-462E-9E53-824328CAB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80" y="3349924"/>
            <a:ext cx="4974336" cy="2076785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Tabela&#10;&#10;Descrição gerada automaticamente com confiança baixa">
            <a:extLst>
              <a:ext uri="{FF2B5EF4-FFF2-40B4-BE49-F238E27FC236}">
                <a16:creationId xmlns:a16="http://schemas.microsoft.com/office/drawing/2014/main" id="{D7CF4B09-3BED-4810-8CEC-F86F4E32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4" y="3586206"/>
            <a:ext cx="4974336" cy="160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32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4244AAE-0B95-4D2C-A85D-F547C4765D57}"/>
              </a:ext>
            </a:extLst>
          </p:cNvPr>
          <p:cNvSpPr txBox="1"/>
          <p:nvPr/>
        </p:nvSpPr>
        <p:spPr>
          <a:xfrm>
            <a:off x="648928" y="338328"/>
            <a:ext cx="3685032" cy="1608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>
                <a:latin typeface="+mj-lt"/>
                <a:ea typeface="+mj-ea"/>
                <a:cs typeface="+mj-cs"/>
              </a:rPr>
              <a:t>Operação do sensor, programação</a:t>
            </a:r>
            <a:endParaRPr lang="en-US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895022-60BF-4266-8126-99D5599FA06E}"/>
              </a:ext>
            </a:extLst>
          </p:cNvPr>
          <p:cNvSpPr txBox="1"/>
          <p:nvPr/>
        </p:nvSpPr>
        <p:spPr>
          <a:xfrm>
            <a:off x="4864100" y="338328"/>
            <a:ext cx="6675627" cy="1605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 programação completa do Arduino está localizada no link: </a:t>
            </a:r>
            <a:r>
              <a:rPr lang="en-US" sz="2000">
                <a:hlinkClick r:id="rId2"/>
              </a:rPr>
              <a:t>https://github.com/gustavokatz/Programacao-do-arduino-MPU-6050.git</a:t>
            </a:r>
            <a:endParaRPr lang="en-US" sz="20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41CD333-E7E4-468B-9BFF-83B1CEEE7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321" y="2742397"/>
            <a:ext cx="3978054" cy="3291840"/>
          </a:xfrm>
          <a:prstGeom prst="rect">
            <a:avLst/>
          </a:prstGeom>
        </p:spPr>
      </p:pic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6520FC1-E327-4799-9677-57C3189BA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484" y="2802747"/>
            <a:ext cx="4974336" cy="317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44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C538F3A-2595-4DCF-A2E7-DE81C152B60C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>
                <a:latin typeface="+mj-lt"/>
                <a:ea typeface="+mj-ea"/>
                <a:cs typeface="+mj-cs"/>
              </a:rPr>
              <a:t>Competição do enduro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log da FEI Centro Universitário FEI | Enduro">
            <a:extLst>
              <a:ext uri="{FF2B5EF4-FFF2-40B4-BE49-F238E27FC236}">
                <a16:creationId xmlns:a16="http://schemas.microsoft.com/office/drawing/2014/main" id="{98EDE18E-8688-416E-B3EB-DA00D8DBCA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8" r="11579" b="2"/>
          <a:stretch/>
        </p:blipFill>
        <p:spPr bwMode="auto">
          <a:xfrm>
            <a:off x="5441735" y="804672"/>
            <a:ext cx="5934456" cy="524865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891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1610B62-EEF8-4526-A7B2-4E91F131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7123E6B-CBCA-4A93-B2DC-4FC75AD347F4}"/>
              </a:ext>
            </a:extLst>
          </p:cNvPr>
          <p:cNvSpPr txBox="1"/>
          <p:nvPr/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dirty="0">
                <a:latin typeface="+mj-lt"/>
                <a:ea typeface="+mj-ea"/>
                <a:cs typeface="+mj-cs"/>
              </a:rPr>
              <a:t>XKC-Y25-NPN </a:t>
            </a:r>
            <a:r>
              <a:rPr lang="en-US" sz="4600">
                <a:latin typeface="+mj-lt"/>
                <a:ea typeface="+mj-ea"/>
                <a:cs typeface="+mj-cs"/>
              </a:rPr>
              <a:t>Nível</a:t>
            </a:r>
            <a:r>
              <a:rPr lang="en-US" sz="4600" dirty="0">
                <a:latin typeface="+mj-lt"/>
                <a:ea typeface="+mj-ea"/>
                <a:cs typeface="+mj-cs"/>
              </a:rPr>
              <a:t> de </a:t>
            </a:r>
            <a:r>
              <a:rPr lang="en-US" sz="4600">
                <a:latin typeface="+mj-lt"/>
                <a:ea typeface="+mj-ea"/>
                <a:cs typeface="+mj-cs"/>
              </a:rPr>
              <a:t>líquidos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ACA2AAC-6523-4E08-B4DA-09B7117B47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6" r="-1" b="-1"/>
          <a:stretch/>
        </p:blipFill>
        <p:spPr>
          <a:xfrm>
            <a:off x="5441735" y="804672"/>
            <a:ext cx="5934456" cy="524865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081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480</Words>
  <Application>Microsoft Office PowerPoint</Application>
  <PresentationFormat>Widescreen</PresentationFormat>
  <Paragraphs>41</Paragraphs>
  <Slides>23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bernardo katz</dc:creator>
  <cp:lastModifiedBy>bernardo katz</cp:lastModifiedBy>
  <cp:revision>2</cp:revision>
  <dcterms:created xsi:type="dcterms:W3CDTF">2021-10-09T02:01:02Z</dcterms:created>
  <dcterms:modified xsi:type="dcterms:W3CDTF">2021-10-11T03:48:39Z</dcterms:modified>
</cp:coreProperties>
</file>

<file path=docProps/thumbnail.jpeg>
</file>